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FEFA0-5B47-47BD-B357-B80DE531A5C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3EDF4-FD72-42A0-A70B-A24A854D6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EDF4-FD72-42A0-A70B-A24A854D6A7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C871E1E-5557-483D-83AE-B59561B50A0E}" type="datetimeFigureOut">
              <a:rPr lang="en-US" smtClean="0"/>
              <a:pPr/>
              <a:t>3/6/2009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4B95DB2-43E9-41F5-BC94-D3522616E3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Thinking about Thinking…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Notes on the process of how we think…</a:t>
            </a:r>
            <a:endParaRPr lang="en-US" dirty="0"/>
          </a:p>
        </p:txBody>
      </p:sp>
      <p:pic>
        <p:nvPicPr>
          <p:cNvPr id="23554" name="Picture 2" descr="http://www.fotosearch.com/bthumb/ART/ART141/POP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86200"/>
            <a:ext cx="2590800" cy="2718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thinking?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Definition: </a:t>
            </a:r>
          </a:p>
          <a:p>
            <a:pPr lvl="1"/>
            <a:r>
              <a:rPr lang="en-US" dirty="0" smtClean="0"/>
              <a:t>The activity by which a person reorganizes past  experience through the use of </a:t>
            </a:r>
            <a:r>
              <a:rPr lang="en-US" i="1" dirty="0" smtClean="0">
                <a:solidFill>
                  <a:srgbClr val="FF0000"/>
                </a:solidFill>
              </a:rPr>
              <a:t>symbols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FF0000"/>
                </a:solidFill>
              </a:rPr>
              <a:t>concepts.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Symbol:</a:t>
            </a:r>
            <a:r>
              <a:rPr lang="en-US" dirty="0" smtClean="0"/>
              <a:t> Object/Activity that stands for something else.</a:t>
            </a:r>
          </a:p>
          <a:p>
            <a:pPr lvl="2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IE.  “A for a good test”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Concept:</a:t>
            </a:r>
            <a:r>
              <a:rPr lang="en-US" dirty="0" smtClean="0"/>
              <a:t> Meaning attached to qualities/characteristics that different things have  in common. </a:t>
            </a:r>
          </a:p>
          <a:p>
            <a:pPr lvl="2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IE.  We understand what a chair is by knowing the qualities that make a chair 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THINKING…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Creative Thinking </a:t>
            </a:r>
            <a:r>
              <a:rPr lang="en-US" dirty="0" smtClean="0"/>
              <a:t>sees humans come up with new and novel ways of reorganizing experiences…often to solve problems. </a:t>
            </a:r>
          </a:p>
          <a:p>
            <a:pPr lvl="1"/>
            <a:r>
              <a:rPr lang="en-US" sz="4800" dirty="0" smtClean="0">
                <a:solidFill>
                  <a:srgbClr val="7030A0"/>
                </a:solidFill>
                <a:latin typeface="Brush Script MT" pitchFamily="66" charset="0"/>
              </a:rPr>
              <a:t>What develops creative thinking in humans? Examples or Strategies? </a:t>
            </a:r>
          </a:p>
          <a:p>
            <a:pPr lvl="1"/>
            <a:endParaRPr lang="en-US" dirty="0"/>
          </a:p>
        </p:txBody>
      </p:sp>
      <p:pic>
        <p:nvPicPr>
          <p:cNvPr id="28674" name="Picture 2" descr="http://www.fotosearch.com/bthumb/IMZ/IMZ002/sme0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267200"/>
            <a:ext cx="2181225" cy="2361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encourages creative thinking??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9416"/>
            <a:ext cx="8610600" cy="5858184"/>
          </a:xfrm>
        </p:spPr>
        <p:txBody>
          <a:bodyPr>
            <a:normAutofit fontScale="40000" lnSpcReduction="20000"/>
          </a:bodyPr>
          <a:lstStyle/>
          <a:p>
            <a:r>
              <a:rPr lang="en-US" sz="6200" dirty="0" smtClean="0">
                <a:latin typeface="Bell MT" pitchFamily="18" charset="0"/>
              </a:rPr>
              <a:t>1</a:t>
            </a:r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. </a:t>
            </a:r>
            <a:r>
              <a:rPr lang="en-US" sz="6200" b="1" i="1" dirty="0" smtClean="0">
                <a:solidFill>
                  <a:srgbClr val="7030A0"/>
                </a:solidFill>
                <a:latin typeface="Bell MT" pitchFamily="18" charset="0"/>
              </a:rPr>
              <a:t>A rich stimulating environment</a:t>
            </a:r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:  </a:t>
            </a:r>
          </a:p>
          <a:p>
            <a:pPr lvl="1"/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Lots of stimulating experiences</a:t>
            </a:r>
          </a:p>
          <a:p>
            <a:pPr>
              <a:buNone/>
            </a:pPr>
            <a:r>
              <a:rPr lang="en-US" sz="6200" dirty="0" smtClean="0">
                <a:latin typeface="Bell MT" pitchFamily="18" charset="0"/>
              </a:rPr>
              <a:t>		</a:t>
            </a:r>
            <a:r>
              <a:rPr lang="en-US" sz="6000" dirty="0" smtClean="0">
                <a:latin typeface="Bell MT" pitchFamily="18" charset="0"/>
              </a:rPr>
              <a:t>- Toys - </a:t>
            </a:r>
            <a:r>
              <a:rPr lang="en-US" sz="6000" dirty="0" err="1" smtClean="0">
                <a:latin typeface="Bell MT" pitchFamily="18" charset="0"/>
              </a:rPr>
              <a:t>legos</a:t>
            </a:r>
            <a:r>
              <a:rPr lang="en-US" sz="6000" dirty="0" smtClean="0">
                <a:latin typeface="Bell MT" pitchFamily="18" charset="0"/>
              </a:rPr>
              <a:t>, </a:t>
            </a:r>
            <a:r>
              <a:rPr lang="en-US" sz="6000" dirty="0" err="1" smtClean="0">
                <a:latin typeface="Bell MT" pitchFamily="18" charset="0"/>
              </a:rPr>
              <a:t>lite</a:t>
            </a:r>
            <a:r>
              <a:rPr lang="en-US" sz="6000" dirty="0" smtClean="0">
                <a:latin typeface="Bell MT" pitchFamily="18" charset="0"/>
              </a:rPr>
              <a:t> </a:t>
            </a:r>
            <a:r>
              <a:rPr lang="en-US" sz="6000" dirty="0" err="1" smtClean="0">
                <a:latin typeface="Bell MT" pitchFamily="18" charset="0"/>
              </a:rPr>
              <a:t>brite</a:t>
            </a:r>
            <a:r>
              <a:rPr lang="en-US" sz="6000" dirty="0" smtClean="0">
                <a:latin typeface="Bell MT" pitchFamily="18" charset="0"/>
              </a:rPr>
              <a:t>, crayons, play-</a:t>
            </a:r>
            <a:r>
              <a:rPr lang="en-US" sz="6000" dirty="0" err="1" smtClean="0">
                <a:latin typeface="Bell MT" pitchFamily="18" charset="0"/>
              </a:rPr>
              <a:t>doh</a:t>
            </a:r>
            <a:endParaRPr lang="en-US" sz="6000" dirty="0" smtClean="0">
              <a:latin typeface="Bell MT" pitchFamily="18" charset="0"/>
            </a:endParaRPr>
          </a:p>
          <a:p>
            <a:pPr>
              <a:buNone/>
            </a:pPr>
            <a:r>
              <a:rPr lang="en-US" sz="6000" dirty="0" smtClean="0">
                <a:latin typeface="Bell MT" pitchFamily="18" charset="0"/>
              </a:rPr>
              <a:t>		- Travel</a:t>
            </a:r>
          </a:p>
          <a:p>
            <a:pPr>
              <a:buNone/>
            </a:pPr>
            <a:r>
              <a:rPr lang="en-US" sz="6000" dirty="0" smtClean="0">
                <a:latin typeface="Bell MT" pitchFamily="18" charset="0"/>
              </a:rPr>
              <a:t>		- Cultural experiences </a:t>
            </a:r>
          </a:p>
          <a:p>
            <a:pPr>
              <a:buNone/>
            </a:pPr>
            <a:r>
              <a:rPr lang="en-US" sz="6200" dirty="0" smtClean="0">
                <a:latin typeface="Bell MT" pitchFamily="18" charset="0"/>
              </a:rPr>
              <a:t>		</a:t>
            </a:r>
          </a:p>
          <a:p>
            <a:r>
              <a:rPr lang="en-US" sz="6200" dirty="0" smtClean="0">
                <a:latin typeface="Bell MT" pitchFamily="18" charset="0"/>
              </a:rPr>
              <a:t>2. </a:t>
            </a:r>
            <a:r>
              <a:rPr lang="en-US" sz="6200" b="1" i="1" dirty="0" smtClean="0">
                <a:solidFill>
                  <a:srgbClr val="7030A0"/>
                </a:solidFill>
                <a:latin typeface="Bell MT" pitchFamily="18" charset="0"/>
              </a:rPr>
              <a:t>Encourage and reinforce</a:t>
            </a:r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 creative thinking </a:t>
            </a:r>
          </a:p>
          <a:p>
            <a:pPr>
              <a:buNone/>
            </a:pPr>
            <a:r>
              <a:rPr lang="en-US" sz="6200" dirty="0" smtClean="0">
                <a:latin typeface="Bell MT" pitchFamily="18" charset="0"/>
              </a:rPr>
              <a:t>		- </a:t>
            </a:r>
            <a:r>
              <a:rPr lang="en-US" sz="6000" dirty="0" smtClean="0">
                <a:latin typeface="Bell MT" pitchFamily="18" charset="0"/>
              </a:rPr>
              <a:t>Learning through school projects</a:t>
            </a:r>
          </a:p>
          <a:p>
            <a:pPr>
              <a:buNone/>
            </a:pPr>
            <a:r>
              <a:rPr lang="en-US" sz="6000" dirty="0" smtClean="0">
                <a:latin typeface="Bell MT" pitchFamily="18" charset="0"/>
              </a:rPr>
              <a:t>		- Art on the fridge</a:t>
            </a:r>
          </a:p>
          <a:p>
            <a:pPr>
              <a:buNone/>
            </a:pPr>
            <a:endParaRPr lang="en-US" sz="6200" dirty="0" smtClean="0">
              <a:latin typeface="Bell MT" pitchFamily="18" charset="0"/>
            </a:endParaRPr>
          </a:p>
          <a:p>
            <a:r>
              <a:rPr lang="en-US" sz="6200" dirty="0" smtClean="0">
                <a:latin typeface="Bell MT" pitchFamily="18" charset="0"/>
              </a:rPr>
              <a:t>3. </a:t>
            </a:r>
            <a:r>
              <a:rPr lang="en-US" sz="6200" b="1" i="1" dirty="0" smtClean="0">
                <a:solidFill>
                  <a:srgbClr val="7030A0"/>
                </a:solidFill>
                <a:latin typeface="Bell MT" pitchFamily="18" charset="0"/>
              </a:rPr>
              <a:t>Limit structure and rules.</a:t>
            </a:r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 </a:t>
            </a:r>
          </a:p>
          <a:p>
            <a:pPr lvl="1"/>
            <a:r>
              <a:rPr lang="en-US" sz="6200" b="1" dirty="0" smtClean="0">
                <a:solidFill>
                  <a:srgbClr val="7030A0"/>
                </a:solidFill>
                <a:latin typeface="Bell MT" pitchFamily="18" charset="0"/>
              </a:rPr>
              <a:t>Allow the child freedom to be creative</a:t>
            </a:r>
          </a:p>
          <a:p>
            <a:pPr>
              <a:buNone/>
            </a:pPr>
            <a:r>
              <a:rPr lang="en-US" sz="6200" dirty="0" smtClean="0">
                <a:latin typeface="Bell MT" pitchFamily="18" charset="0"/>
              </a:rPr>
              <a:t>		</a:t>
            </a:r>
            <a:r>
              <a:rPr lang="en-US" sz="6000" dirty="0" smtClean="0">
                <a:latin typeface="Bell MT" pitchFamily="18" charset="0"/>
              </a:rPr>
              <a:t>-Lego explosions</a:t>
            </a:r>
          </a:p>
          <a:p>
            <a:pPr>
              <a:buNone/>
            </a:pPr>
            <a:r>
              <a:rPr lang="en-US" sz="6000" dirty="0" smtClean="0">
                <a:latin typeface="Bell MT" pitchFamily="18" charset="0"/>
              </a:rPr>
              <a:t>		- Let children paint/color---ask what they are creating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 </a:t>
            </a:r>
          </a:p>
          <a:p>
            <a:endParaRPr lang="en-US" dirty="0"/>
          </a:p>
        </p:txBody>
      </p:sp>
      <p:pic>
        <p:nvPicPr>
          <p:cNvPr id="27650" name="Picture 2" descr="http://www.fotosearch.com/bthumb/IMZ/IMZ002/nri0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295400"/>
            <a:ext cx="1694889" cy="2305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encourages creative thinking??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assumed that creative thinking ability is a </a:t>
            </a:r>
            <a:r>
              <a:rPr lang="en-US" u="sng" dirty="0" smtClean="0"/>
              <a:t>predisposition</a:t>
            </a:r>
            <a:r>
              <a:rPr lang="en-US" dirty="0" smtClean="0"/>
              <a:t>. Certain humans inherit the tendency to be creative. Their environment nurtures that talent. Therefore, it is critical to nurture human creative abilities. </a:t>
            </a:r>
          </a:p>
          <a:p>
            <a:endParaRPr lang="en-US" dirty="0"/>
          </a:p>
        </p:txBody>
      </p:sp>
      <p:pic>
        <p:nvPicPr>
          <p:cNvPr id="26626" name="Picture 2" descr="http://www.fotosearch.com/bthumb/DNV/DNV217/095c0405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810000"/>
            <a:ext cx="2743200" cy="2809303"/>
          </a:xfrm>
          <a:prstGeom prst="rect">
            <a:avLst/>
          </a:prstGeom>
          <a:noFill/>
        </p:spPr>
      </p:pic>
      <p:pic>
        <p:nvPicPr>
          <p:cNvPr id="26628" name="Picture 4" descr="http://www.fotosearch.com/bthumb/IMZ/IMZ254/jad0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886200"/>
            <a:ext cx="1981200" cy="2631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Imagination is a form of creative </a:t>
            </a:r>
          </a:p>
          <a:p>
            <a:pPr>
              <a:buNone/>
            </a:pPr>
            <a:r>
              <a:rPr lang="en-US" dirty="0" smtClean="0"/>
              <a:t>   thinking that may not necessarily linked to direct sense experience…thus less related to reality. 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Eidetic Imagination: </a:t>
            </a:r>
            <a:r>
              <a:rPr lang="en-US" dirty="0" smtClean="0"/>
              <a:t>A form of imagination that is ultra-vivid. The created pattern approaches actual sense experience.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This is found in a minority of </a:t>
            </a:r>
            <a:r>
              <a:rPr lang="en-US" i="1" u="sng" dirty="0" smtClean="0">
                <a:solidFill>
                  <a:schemeClr val="accent6">
                    <a:lumMod val="50000"/>
                  </a:schemeClr>
                </a:solidFill>
              </a:rPr>
              <a:t>adults,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 but relatively common in </a:t>
            </a:r>
            <a:r>
              <a:rPr lang="en-US" i="1" u="sng" dirty="0" smtClean="0">
                <a:solidFill>
                  <a:schemeClr val="accent6">
                    <a:lumMod val="50000"/>
                  </a:schemeClr>
                </a:solidFill>
              </a:rPr>
              <a:t>children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. It is assumed that increasing life experiences actually serve to dull/suppress imagination talent. 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22" name="Picture 2" descr="http://www.fotosearch.com/bthumb/DNV/DNV217/076c0105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57200"/>
            <a:ext cx="1390650" cy="161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9618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Reasoning is a form of problem solving thinking. </a:t>
            </a:r>
          </a:p>
          <a:p>
            <a:pPr>
              <a:buNone/>
            </a:pPr>
            <a:endParaRPr lang="en-US" sz="2900" dirty="0" smtClean="0"/>
          </a:p>
          <a:p>
            <a:pPr>
              <a:buNone/>
            </a:pPr>
            <a:r>
              <a:rPr lang="en-US" dirty="0" smtClean="0"/>
              <a:t>There are two types: </a:t>
            </a:r>
          </a:p>
          <a:p>
            <a:pPr>
              <a:buNone/>
            </a:pPr>
            <a:endParaRPr lang="en-US" i="1" u="sng" dirty="0" smtClean="0"/>
          </a:p>
          <a:p>
            <a:pPr>
              <a:buNone/>
            </a:pPr>
            <a:r>
              <a:rPr lang="en-US" sz="2900" i="1" u="sng" dirty="0" smtClean="0">
                <a:solidFill>
                  <a:schemeClr val="accent2"/>
                </a:solidFill>
              </a:rPr>
              <a:t>Inductive</a:t>
            </a:r>
            <a:r>
              <a:rPr lang="en-US" sz="2900" dirty="0" smtClean="0">
                <a:solidFill>
                  <a:schemeClr val="accent2"/>
                </a:solidFill>
              </a:rPr>
              <a:t>:  </a:t>
            </a:r>
            <a:r>
              <a:rPr lang="en-US" dirty="0" smtClean="0"/>
              <a:t>A series of similar cases (experiences) are used to create an overall common concept about those cases.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IE   25 seniors in a class want “Feelings” as their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		class song. You can inductively conclude that most 	seniors 	would desire “Feelings” as their class song. 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    	 	Error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?  Not enough cases to warrant the conclusion.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sz="2900" i="1" u="sng" dirty="0" smtClean="0">
                <a:solidFill>
                  <a:schemeClr val="accent2"/>
                </a:solidFill>
              </a:rPr>
              <a:t>Deductive: </a:t>
            </a:r>
            <a:r>
              <a:rPr lang="en-US" dirty="0" smtClean="0"/>
              <a:t>Applying an overall concept to a specific case.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	IE    Holmes and the barking dog story.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Error?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 faulty conclusion to start with.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1746" name="Picture 2" descr="http://www.fotosearch.com/bthumb/ART/ART263/BSL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0"/>
            <a:ext cx="1362075" cy="1619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sz="4400" dirty="0" smtClean="0"/>
              <a:t>think</a:t>
            </a:r>
            <a:r>
              <a:rPr lang="en-US" dirty="0" smtClean="0"/>
              <a:t> all of the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We use our imagination, creativity skills, and problem solving skills all throughout our lives (however, many believe imagination wears over time and creativity is a disposition). If we did not have the ability to problem solve, our lives would be much more stressful and difficult…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Today we are going to go back to our childhood and practice our imagination and creativity skills! </a:t>
            </a:r>
          </a:p>
          <a:p>
            <a:pPr lvl="1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Turn to page 6 in your packet to see your task!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334</Words>
  <Application>Microsoft Office PowerPoint</Application>
  <PresentationFormat>On-screen Show (4:3)</PresentationFormat>
  <Paragraphs>65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Thinking about Thinking…</vt:lpstr>
      <vt:lpstr>What is thinking? </vt:lpstr>
      <vt:lpstr>CREATIVE THINKING…</vt:lpstr>
      <vt:lpstr>What encourages creative thinking?? </vt:lpstr>
      <vt:lpstr>What encourages creative thinking?? </vt:lpstr>
      <vt:lpstr>Imagination…</vt:lpstr>
      <vt:lpstr>Reasoning…</vt:lpstr>
      <vt:lpstr>We think all of the time…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Thinking about Thinking…</dc:title>
  <dc:creator>jmuller</dc:creator>
  <cp:lastModifiedBy>jmuller</cp:lastModifiedBy>
  <cp:revision>4</cp:revision>
  <dcterms:created xsi:type="dcterms:W3CDTF">2008-10-15T12:53:38Z</dcterms:created>
  <dcterms:modified xsi:type="dcterms:W3CDTF">2009-03-06T13:21:31Z</dcterms:modified>
</cp:coreProperties>
</file>